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4" r:id="rId3"/>
    <p:sldId id="271" r:id="rId4"/>
    <p:sldId id="288" r:id="rId5"/>
    <p:sldId id="270" r:id="rId6"/>
    <p:sldId id="281" r:id="rId7"/>
    <p:sldId id="279" r:id="rId8"/>
    <p:sldId id="284" r:id="rId9"/>
    <p:sldId id="267" r:id="rId10"/>
    <p:sldId id="286" r:id="rId11"/>
    <p:sldId id="269" r:id="rId12"/>
    <p:sldId id="26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28" autoAdjust="0"/>
  </p:normalViewPr>
  <p:slideViewPr>
    <p:cSldViewPr>
      <p:cViewPr>
        <p:scale>
          <a:sx n="70" d="100"/>
          <a:sy n="70" d="100"/>
        </p:scale>
        <p:origin x="-3180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5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130048D1-E951-4D95-85CB-06D01FA74038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AFB6E7FD-E2DA-4288-BF72-B463C601F7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98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EB7E3292-1DB7-4D28-B7C7-8433AAD24AC4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3BEE07AB-37B1-4458-83CD-531BCA1F9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07AB-37B1-4458-83CD-531BCA1F91A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B7745C-E366-4A1A-9695-6D99AB91A6E7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BC888B-58F7-437E-9ED7-B34B49DCA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Find the Volume</a:t>
            </a:r>
            <a:endParaRPr lang="en-US" sz="5400" dirty="0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514600" y="2209561"/>
            <a:ext cx="4191000" cy="2514839"/>
            <a:chOff x="8100" y="6775"/>
            <a:chExt cx="3300" cy="1645"/>
          </a:xfrm>
        </p:grpSpPr>
        <p:grpSp>
          <p:nvGrpSpPr>
            <p:cNvPr id="4100" name="Group 4"/>
            <p:cNvGrpSpPr>
              <a:grpSpLocks noChangeAspect="1"/>
            </p:cNvGrpSpPr>
            <p:nvPr/>
          </p:nvGrpSpPr>
          <p:grpSpPr bwMode="auto">
            <a:xfrm>
              <a:off x="8100" y="6775"/>
              <a:ext cx="3120" cy="1143"/>
              <a:chOff x="2841" y="2350"/>
              <a:chExt cx="1449" cy="530"/>
            </a:xfrm>
          </p:grpSpPr>
          <p:sp>
            <p:nvSpPr>
              <p:cNvPr id="4101" name="Freeform 5"/>
              <p:cNvSpPr>
                <a:spLocks noChangeAspect="1"/>
              </p:cNvSpPr>
              <p:nvPr/>
            </p:nvSpPr>
            <p:spPr bwMode="auto">
              <a:xfrm>
                <a:off x="3724" y="2356"/>
                <a:ext cx="566" cy="524"/>
              </a:xfrm>
              <a:custGeom>
                <a:avLst/>
                <a:gdLst/>
                <a:ahLst/>
                <a:cxnLst>
                  <a:cxn ang="0">
                    <a:pos x="262" y="0"/>
                  </a:cxn>
                  <a:cxn ang="0">
                    <a:pos x="566" y="390"/>
                  </a:cxn>
                  <a:cxn ang="0">
                    <a:pos x="0" y="524"/>
                  </a:cxn>
                  <a:cxn ang="0">
                    <a:pos x="262" y="0"/>
                  </a:cxn>
                </a:cxnLst>
                <a:rect l="0" t="0" r="r" b="b"/>
                <a:pathLst>
                  <a:path w="566" h="524">
                    <a:moveTo>
                      <a:pt x="262" y="0"/>
                    </a:moveTo>
                    <a:lnTo>
                      <a:pt x="566" y="390"/>
                    </a:lnTo>
                    <a:lnTo>
                      <a:pt x="0" y="524"/>
                    </a:lnTo>
                    <a:lnTo>
                      <a:pt x="262" y="0"/>
                    </a:lnTo>
                    <a:close/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 noChangeAspect="1"/>
              </p:cNvSpPr>
              <p:nvPr/>
            </p:nvSpPr>
            <p:spPr bwMode="auto">
              <a:xfrm>
                <a:off x="2842" y="2352"/>
                <a:ext cx="564" cy="522"/>
              </a:xfrm>
              <a:custGeom>
                <a:avLst/>
                <a:gdLst/>
                <a:ahLst/>
                <a:cxnLst>
                  <a:cxn ang="0">
                    <a:pos x="276" y="0"/>
                  </a:cxn>
                  <a:cxn ang="0">
                    <a:pos x="564" y="394"/>
                  </a:cxn>
                  <a:cxn ang="0">
                    <a:pos x="0" y="522"/>
                  </a:cxn>
                  <a:cxn ang="0">
                    <a:pos x="276" y="0"/>
                  </a:cxn>
                </a:cxnLst>
                <a:rect l="0" t="0" r="r" b="b"/>
                <a:pathLst>
                  <a:path w="564" h="522">
                    <a:moveTo>
                      <a:pt x="276" y="0"/>
                    </a:moveTo>
                    <a:lnTo>
                      <a:pt x="564" y="394"/>
                    </a:lnTo>
                    <a:lnTo>
                      <a:pt x="0" y="522"/>
                    </a:lnTo>
                    <a:lnTo>
                      <a:pt x="276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 noChangeAspect="1"/>
              </p:cNvSpPr>
              <p:nvPr/>
            </p:nvSpPr>
            <p:spPr bwMode="auto">
              <a:xfrm>
                <a:off x="3118" y="2350"/>
                <a:ext cx="866" cy="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866" y="0"/>
                  </a:cxn>
                </a:cxnLst>
                <a:rect l="0" t="0" r="r" b="b"/>
                <a:pathLst>
                  <a:path w="866" h="1">
                    <a:moveTo>
                      <a:pt x="0" y="1"/>
                    </a:moveTo>
                    <a:lnTo>
                      <a:pt x="866" y="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Line 8"/>
              <p:cNvSpPr>
                <a:spLocks noChangeAspect="1" noChangeShapeType="1"/>
              </p:cNvSpPr>
              <p:nvPr/>
            </p:nvSpPr>
            <p:spPr bwMode="auto">
              <a:xfrm>
                <a:off x="3400" y="2739"/>
                <a:ext cx="88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Line 9"/>
              <p:cNvSpPr>
                <a:spLocks noChangeAspect="1" noChangeShapeType="1"/>
              </p:cNvSpPr>
              <p:nvPr/>
            </p:nvSpPr>
            <p:spPr bwMode="auto">
              <a:xfrm>
                <a:off x="2841" y="2880"/>
                <a:ext cx="88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 noChangeAspect="1"/>
              </p:cNvSpPr>
              <p:nvPr/>
            </p:nvSpPr>
            <p:spPr bwMode="auto">
              <a:xfrm>
                <a:off x="2842" y="2352"/>
                <a:ext cx="276" cy="527"/>
              </a:xfrm>
              <a:custGeom>
                <a:avLst/>
                <a:gdLst/>
                <a:ahLst/>
                <a:cxnLst>
                  <a:cxn ang="0">
                    <a:pos x="0" y="753"/>
                  </a:cxn>
                  <a:cxn ang="0">
                    <a:pos x="690" y="0"/>
                  </a:cxn>
                </a:cxnLst>
                <a:rect l="0" t="0" r="r" b="b"/>
                <a:pathLst>
                  <a:path w="690" h="753">
                    <a:moveTo>
                      <a:pt x="0" y="753"/>
                    </a:moveTo>
                    <a:lnTo>
                      <a:pt x="69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10565" y="6815"/>
              <a:ext cx="0" cy="9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10455" y="7680"/>
              <a:ext cx="110" cy="1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6"/>
                </a:cxn>
              </a:cxnLst>
              <a:rect l="0" t="0" r="r" b="b"/>
              <a:pathLst>
                <a:path w="44" h="6">
                  <a:moveTo>
                    <a:pt x="44" y="0"/>
                  </a:moveTo>
                  <a:lnTo>
                    <a:pt x="0" y="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10453" y="7688"/>
              <a:ext cx="2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"/>
                </a:cxn>
              </a:cxnLst>
              <a:rect l="0" t="0" r="r" b="b"/>
              <a:pathLst>
                <a:path w="1" h="53">
                  <a:moveTo>
                    <a:pt x="0" y="0"/>
                  </a:moveTo>
                  <a:lnTo>
                    <a:pt x="0" y="53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10015" y="7690"/>
              <a:ext cx="1200" cy="350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64" y="138"/>
                </a:cxn>
                <a:cxn ang="0">
                  <a:pos x="224" y="112"/>
                </a:cxn>
                <a:cxn ang="0">
                  <a:pos x="284" y="134"/>
                </a:cxn>
                <a:cxn ang="0">
                  <a:pos x="318" y="92"/>
                </a:cxn>
                <a:cxn ang="0">
                  <a:pos x="450" y="44"/>
                </a:cxn>
                <a:cxn ang="0">
                  <a:pos x="480" y="0"/>
                </a:cxn>
              </a:cxnLst>
              <a:rect l="0" t="0" r="r" b="b"/>
              <a:pathLst>
                <a:path w="480" h="140">
                  <a:moveTo>
                    <a:pt x="0" y="98"/>
                  </a:moveTo>
                  <a:cubicBezTo>
                    <a:pt x="11" y="105"/>
                    <a:pt x="27" y="136"/>
                    <a:pt x="64" y="138"/>
                  </a:cubicBezTo>
                  <a:cubicBezTo>
                    <a:pt x="101" y="140"/>
                    <a:pt x="187" y="113"/>
                    <a:pt x="224" y="112"/>
                  </a:cubicBezTo>
                  <a:cubicBezTo>
                    <a:pt x="261" y="111"/>
                    <a:pt x="268" y="137"/>
                    <a:pt x="284" y="134"/>
                  </a:cubicBezTo>
                  <a:cubicBezTo>
                    <a:pt x="300" y="131"/>
                    <a:pt x="290" y="107"/>
                    <a:pt x="318" y="92"/>
                  </a:cubicBezTo>
                  <a:cubicBezTo>
                    <a:pt x="346" y="77"/>
                    <a:pt x="423" y="59"/>
                    <a:pt x="450" y="44"/>
                  </a:cubicBezTo>
                  <a:cubicBezTo>
                    <a:pt x="477" y="29"/>
                    <a:pt x="474" y="9"/>
                    <a:pt x="480" y="0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10690" y="7971"/>
              <a:ext cx="530" cy="4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10870" y="7040"/>
              <a:ext cx="530" cy="4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9970" y="7189"/>
              <a:ext cx="530" cy="4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8808" y="7988"/>
              <a:ext cx="530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0" y="4699940"/>
            <a:ext cx="5562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	</a:t>
            </a:r>
            <a:r>
              <a:rPr lang="en-US" sz="2800" dirty="0" smtClean="0"/>
              <a:t>324</a:t>
            </a:r>
            <a:r>
              <a:rPr lang="el-GR" sz="2800" dirty="0" smtClean="0"/>
              <a:t>Π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590800"/>
            <a:ext cx="4267200" cy="2239962"/>
          </a:xfrm>
        </p:spPr>
        <p:txBody>
          <a:bodyPr>
            <a:normAutofit/>
          </a:bodyPr>
          <a:lstStyle/>
          <a:p>
            <a:r>
              <a:rPr lang="en-US" sz="4800" dirty="0">
                <a:effectLst/>
              </a:rPr>
              <a:t>Solve for the value of </a:t>
            </a:r>
            <a:r>
              <a:rPr lang="en-US" sz="4800" i="1" dirty="0">
                <a:effectLst/>
              </a:rPr>
              <a:t>x</a:t>
            </a:r>
            <a:r>
              <a:rPr lang="en-US" sz="4800" dirty="0">
                <a:effectLst/>
              </a:rPr>
              <a:t>.</a:t>
            </a:r>
            <a:endParaRPr lang="en-US" sz="4800" dirty="0"/>
          </a:p>
        </p:txBody>
      </p:sp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75466"/>
            <a:ext cx="3199904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010400" y="2590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93293" y="609600"/>
            <a:ext cx="5486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</a:t>
            </a:r>
            <a:r>
              <a:rPr lang="en-US" sz="2800" dirty="0" smtClean="0"/>
              <a:t>50</a:t>
            </a: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Find the SA of the exposed sides.</a:t>
            </a:r>
            <a:endParaRPr lang="en-US" sz="54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447801" y="2666999"/>
            <a:ext cx="7315338" cy="3123570"/>
            <a:chOff x="3240" y="7848"/>
            <a:chExt cx="3422" cy="1488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3240" y="8100"/>
              <a:ext cx="2700" cy="900"/>
            </a:xfrm>
            <a:prstGeom prst="cube">
              <a:avLst>
                <a:gd name="adj" fmla="val 5388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700" y="8650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942" y="8141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195" y="8976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19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438" y="7853"/>
              <a:ext cx="487" cy="742"/>
            </a:xfrm>
            <a:custGeom>
              <a:avLst/>
              <a:gdLst/>
              <a:ahLst/>
              <a:cxnLst>
                <a:cxn ang="0">
                  <a:pos x="7" y="742"/>
                </a:cxn>
                <a:cxn ang="0">
                  <a:pos x="15" y="420"/>
                </a:cxn>
                <a:cxn ang="0">
                  <a:pos x="90" y="187"/>
                </a:cxn>
                <a:cxn ang="0">
                  <a:pos x="210" y="37"/>
                </a:cxn>
                <a:cxn ang="0">
                  <a:pos x="315" y="0"/>
                </a:cxn>
                <a:cxn ang="0">
                  <a:pos x="457" y="97"/>
                </a:cxn>
                <a:cxn ang="0">
                  <a:pos x="487" y="247"/>
                </a:cxn>
              </a:cxnLst>
              <a:rect l="0" t="0" r="r" b="b"/>
              <a:pathLst>
                <a:path w="487" h="742">
                  <a:moveTo>
                    <a:pt x="7" y="742"/>
                  </a:moveTo>
                  <a:cubicBezTo>
                    <a:pt x="21" y="511"/>
                    <a:pt x="0" y="592"/>
                    <a:pt x="15" y="420"/>
                  </a:cubicBezTo>
                  <a:cubicBezTo>
                    <a:pt x="30" y="300"/>
                    <a:pt x="52" y="240"/>
                    <a:pt x="90" y="187"/>
                  </a:cubicBezTo>
                  <a:cubicBezTo>
                    <a:pt x="111" y="159"/>
                    <a:pt x="176" y="54"/>
                    <a:pt x="210" y="37"/>
                  </a:cubicBezTo>
                  <a:cubicBezTo>
                    <a:pt x="240" y="22"/>
                    <a:pt x="315" y="0"/>
                    <a:pt x="315" y="0"/>
                  </a:cubicBezTo>
                  <a:cubicBezTo>
                    <a:pt x="435" y="14"/>
                    <a:pt x="395" y="12"/>
                    <a:pt x="457" y="97"/>
                  </a:cubicBezTo>
                  <a:cubicBezTo>
                    <a:pt x="476" y="167"/>
                    <a:pt x="487" y="196"/>
                    <a:pt x="487" y="24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3240" y="7850"/>
              <a:ext cx="487" cy="742"/>
            </a:xfrm>
            <a:custGeom>
              <a:avLst/>
              <a:gdLst/>
              <a:ahLst/>
              <a:cxnLst>
                <a:cxn ang="0">
                  <a:pos x="7" y="742"/>
                </a:cxn>
                <a:cxn ang="0">
                  <a:pos x="15" y="420"/>
                </a:cxn>
                <a:cxn ang="0">
                  <a:pos x="90" y="187"/>
                </a:cxn>
                <a:cxn ang="0">
                  <a:pos x="210" y="37"/>
                </a:cxn>
                <a:cxn ang="0">
                  <a:pos x="315" y="0"/>
                </a:cxn>
                <a:cxn ang="0">
                  <a:pos x="457" y="97"/>
                </a:cxn>
                <a:cxn ang="0">
                  <a:pos x="487" y="247"/>
                </a:cxn>
              </a:cxnLst>
              <a:rect l="0" t="0" r="r" b="b"/>
              <a:pathLst>
                <a:path w="487" h="742">
                  <a:moveTo>
                    <a:pt x="7" y="742"/>
                  </a:moveTo>
                  <a:cubicBezTo>
                    <a:pt x="21" y="511"/>
                    <a:pt x="0" y="592"/>
                    <a:pt x="15" y="420"/>
                  </a:cubicBezTo>
                  <a:cubicBezTo>
                    <a:pt x="30" y="300"/>
                    <a:pt x="52" y="240"/>
                    <a:pt x="90" y="187"/>
                  </a:cubicBezTo>
                  <a:cubicBezTo>
                    <a:pt x="111" y="159"/>
                    <a:pt x="176" y="54"/>
                    <a:pt x="210" y="37"/>
                  </a:cubicBezTo>
                  <a:cubicBezTo>
                    <a:pt x="240" y="22"/>
                    <a:pt x="315" y="0"/>
                    <a:pt x="315" y="0"/>
                  </a:cubicBezTo>
                  <a:cubicBezTo>
                    <a:pt x="435" y="14"/>
                    <a:pt x="395" y="12"/>
                    <a:pt x="457" y="97"/>
                  </a:cubicBezTo>
                  <a:cubicBezTo>
                    <a:pt x="476" y="167"/>
                    <a:pt x="487" y="196"/>
                    <a:pt x="487" y="24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572" y="7848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67000" y="5715000"/>
            <a:ext cx="4724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	</a:t>
            </a:r>
            <a:r>
              <a:rPr lang="en-US" sz="2800" dirty="0" smtClean="0"/>
              <a:t>11.894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364162"/>
          </a:xfrm>
        </p:spPr>
        <p:txBody>
          <a:bodyPr>
            <a:normAutofit/>
          </a:bodyPr>
          <a:lstStyle/>
          <a:p>
            <a:r>
              <a:rPr lang="en-US" sz="5400" dirty="0">
                <a:effectLst/>
              </a:rPr>
              <a:t>Find the surface area </a:t>
            </a:r>
            <a:r>
              <a:rPr lang="en-US" sz="5400" dirty="0" smtClean="0">
                <a:effectLst/>
              </a:rPr>
              <a:t>of </a:t>
            </a:r>
            <a:r>
              <a:rPr lang="en-US" sz="5400" dirty="0">
                <a:effectLst/>
              </a:rPr>
              <a:t>a sphere with a diameter of 18 inches.  Leave </a:t>
            </a:r>
            <a:r>
              <a:rPr lang="en-US" sz="5400" dirty="0" smtClean="0">
                <a:effectLst/>
              </a:rPr>
              <a:t>answer </a:t>
            </a:r>
            <a:r>
              <a:rPr lang="en-US" sz="5400" dirty="0">
                <a:effectLst/>
              </a:rPr>
              <a:t>in terms of π.</a:t>
            </a:r>
            <a:br>
              <a:rPr lang="en-US" sz="5400" dirty="0">
                <a:effectLst/>
              </a:rPr>
            </a:b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2133600" y="4572000"/>
            <a:ext cx="5181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451.027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If it has a regular base find the volume</a:t>
            </a:r>
            <a:endParaRPr lang="en-US" sz="5400" dirty="0"/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1600200" y="1447800"/>
            <a:ext cx="5257800" cy="4267200"/>
            <a:chOff x="1095" y="1728"/>
            <a:chExt cx="1127" cy="1104"/>
          </a:xfrm>
        </p:grpSpPr>
        <p:sp>
          <p:nvSpPr>
            <p:cNvPr id="28676" name="AutoShape 4"/>
            <p:cNvSpPr>
              <a:spLocks noChangeAspect="1" noChangeArrowheads="1"/>
            </p:cNvSpPr>
            <p:nvPr/>
          </p:nvSpPr>
          <p:spPr bwMode="auto">
            <a:xfrm>
              <a:off x="1101" y="2437"/>
              <a:ext cx="1114" cy="222"/>
            </a:xfrm>
            <a:prstGeom prst="parallelogram">
              <a:avLst>
                <a:gd name="adj" fmla="val 119085"/>
              </a:avLst>
            </a:prstGeom>
            <a:noFill/>
            <a:ln w="1905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7" name="Freeform 5"/>
            <p:cNvSpPr>
              <a:spLocks noChangeAspect="1"/>
            </p:cNvSpPr>
            <p:nvPr/>
          </p:nvSpPr>
          <p:spPr bwMode="auto">
            <a:xfrm>
              <a:off x="1551" y="1743"/>
              <a:ext cx="108" cy="915"/>
            </a:xfrm>
            <a:custGeom>
              <a:avLst/>
              <a:gdLst/>
              <a:ahLst/>
              <a:cxnLst>
                <a:cxn ang="0">
                  <a:pos x="0" y="915"/>
                </a:cxn>
                <a:cxn ang="0">
                  <a:pos x="108" y="0"/>
                </a:cxn>
              </a:cxnLst>
              <a:rect l="0" t="0" r="r" b="b"/>
              <a:pathLst>
                <a:path w="108" h="915">
                  <a:moveTo>
                    <a:pt x="0" y="915"/>
                  </a:moveTo>
                  <a:lnTo>
                    <a:pt x="108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8" name="Line 6"/>
            <p:cNvSpPr>
              <a:spLocks noChangeAspect="1" noChangeShapeType="1"/>
            </p:cNvSpPr>
            <p:nvPr/>
          </p:nvSpPr>
          <p:spPr bwMode="auto">
            <a:xfrm flipH="1" flipV="1">
              <a:off x="1658" y="1728"/>
              <a:ext cx="290" cy="9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9" name="Line 7"/>
            <p:cNvSpPr>
              <a:spLocks noChangeAspect="1" noChangeShapeType="1"/>
            </p:cNvSpPr>
            <p:nvPr/>
          </p:nvSpPr>
          <p:spPr bwMode="auto">
            <a:xfrm flipV="1">
              <a:off x="1367" y="1728"/>
              <a:ext cx="291" cy="709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0" name="Line 8"/>
            <p:cNvSpPr>
              <a:spLocks noChangeAspect="1" noChangeShapeType="1"/>
            </p:cNvSpPr>
            <p:nvPr/>
          </p:nvSpPr>
          <p:spPr bwMode="auto">
            <a:xfrm flipV="1">
              <a:off x="1101" y="1728"/>
              <a:ext cx="557" cy="9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1" name="Freeform 9"/>
            <p:cNvSpPr>
              <a:spLocks noChangeAspect="1"/>
            </p:cNvSpPr>
            <p:nvPr/>
          </p:nvSpPr>
          <p:spPr bwMode="auto">
            <a:xfrm>
              <a:off x="1658" y="1728"/>
              <a:ext cx="564" cy="707"/>
            </a:xfrm>
            <a:custGeom>
              <a:avLst/>
              <a:gdLst/>
              <a:ahLst/>
              <a:cxnLst>
                <a:cxn ang="0">
                  <a:pos x="1118" y="1532"/>
                </a:cxn>
                <a:cxn ang="0">
                  <a:pos x="0" y="0"/>
                </a:cxn>
              </a:cxnLst>
              <a:rect l="0" t="0" r="r" b="b"/>
              <a:pathLst>
                <a:path w="1118" h="1532">
                  <a:moveTo>
                    <a:pt x="1118" y="153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2" name="Freeform 10"/>
            <p:cNvSpPr>
              <a:spLocks noChangeAspect="1"/>
            </p:cNvSpPr>
            <p:nvPr/>
          </p:nvSpPr>
          <p:spPr bwMode="auto">
            <a:xfrm rot="2453513">
              <a:off x="1556" y="2611"/>
              <a:ext cx="49" cy="31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7" y="0"/>
                </a:cxn>
                <a:cxn ang="0">
                  <a:pos x="49" y="31"/>
                </a:cxn>
              </a:cxnLst>
              <a:rect l="0" t="0" r="r" b="b"/>
              <a:pathLst>
                <a:path w="49" h="31">
                  <a:moveTo>
                    <a:pt x="0" y="20"/>
                  </a:moveTo>
                  <a:lnTo>
                    <a:pt x="27" y="0"/>
                  </a:lnTo>
                  <a:lnTo>
                    <a:pt x="49" y="3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Aspect="1" noChangeShapeType="1"/>
            </p:cNvSpPr>
            <p:nvPr/>
          </p:nvSpPr>
          <p:spPr bwMode="auto">
            <a:xfrm>
              <a:off x="1101" y="2659"/>
              <a:ext cx="84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Aspect="1" noChangeShapeType="1"/>
            </p:cNvSpPr>
            <p:nvPr/>
          </p:nvSpPr>
          <p:spPr bwMode="auto">
            <a:xfrm flipV="1">
              <a:off x="1947" y="2438"/>
              <a:ext cx="269" cy="2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5" name="Text Box 13"/>
            <p:cNvSpPr txBox="1">
              <a:spLocks noChangeAspect="1" noChangeArrowheads="1"/>
            </p:cNvSpPr>
            <p:nvPr/>
          </p:nvSpPr>
          <p:spPr bwMode="auto">
            <a:xfrm>
              <a:off x="1520" y="214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6" name="Text Box 14"/>
            <p:cNvSpPr txBox="1">
              <a:spLocks noChangeAspect="1" noChangeArrowheads="1"/>
            </p:cNvSpPr>
            <p:nvPr/>
          </p:nvSpPr>
          <p:spPr bwMode="auto">
            <a:xfrm>
              <a:off x="1495" y="264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 flipH="1">
              <a:off x="1095" y="2736"/>
              <a:ext cx="3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>
              <a:off x="1608" y="2736"/>
              <a:ext cx="3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>
              <a:off x="1095" y="2688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0" name="Line 18"/>
            <p:cNvSpPr>
              <a:spLocks noChangeShapeType="1"/>
            </p:cNvSpPr>
            <p:nvPr/>
          </p:nvSpPr>
          <p:spPr bwMode="auto">
            <a:xfrm>
              <a:off x="1944" y="2688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67538" y="5715000"/>
            <a:ext cx="504786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	</a:t>
            </a:r>
            <a:r>
              <a:rPr lang="en-US" sz="3200" dirty="0" smtClean="0"/>
              <a:t>1330.2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</a:rPr>
              <a:t>Find the area of the </a:t>
            </a:r>
            <a:r>
              <a:rPr lang="en-US" sz="2400" dirty="0" smtClean="0">
                <a:effectLst/>
              </a:rPr>
              <a:t>shaded region.</a:t>
            </a:r>
            <a:endParaRPr lang="en-US" sz="2400" dirty="0">
              <a:effectLst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555875" y="1645444"/>
            <a:ext cx="4032250" cy="3567112"/>
            <a:chOff x="1610" y="1684"/>
            <a:chExt cx="2540" cy="2247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610" y="1684"/>
              <a:ext cx="2540" cy="224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1757" y="2273"/>
              <a:ext cx="2271" cy="1048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769" y="3124"/>
              <a:ext cx="223" cy="1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819" y="2753"/>
              <a:ext cx="108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1722" y="2659"/>
              <a:ext cx="6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en-US" b="0">
                  <a:solidFill>
                    <a:srgbClr val="000000"/>
                  </a:solidFill>
                  <a:latin typeface="Comic Sans MS" pitchFamily="66" charset="0"/>
                </a:rPr>
                <a:t>6 in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2516" y="3067"/>
              <a:ext cx="61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en-US" b="0">
                  <a:solidFill>
                    <a:srgbClr val="000000"/>
                  </a:solidFill>
                  <a:latin typeface="Comic Sans MS" pitchFamily="66" charset="0"/>
                </a:rPr>
                <a:t>8 in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808288" y="5410200"/>
            <a:ext cx="519271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		</a:t>
            </a:r>
            <a:r>
              <a:rPr lang="en-US" sz="3200" dirty="0" smtClean="0"/>
              <a:t>64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Find the Volume</a:t>
            </a:r>
            <a:endParaRPr lang="en-US" sz="5400" dirty="0"/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1447801" y="2666999"/>
            <a:ext cx="7315338" cy="3123570"/>
            <a:chOff x="3240" y="7848"/>
            <a:chExt cx="3422" cy="1488"/>
          </a:xfrm>
        </p:grpSpPr>
        <p:sp>
          <p:nvSpPr>
            <p:cNvPr id="39940" name="AutoShape 4"/>
            <p:cNvSpPr>
              <a:spLocks noChangeArrowheads="1"/>
            </p:cNvSpPr>
            <p:nvPr/>
          </p:nvSpPr>
          <p:spPr bwMode="auto">
            <a:xfrm>
              <a:off x="3240" y="8100"/>
              <a:ext cx="2700" cy="900"/>
            </a:xfrm>
            <a:prstGeom prst="cube">
              <a:avLst>
                <a:gd name="adj" fmla="val 5388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1" name="Text Box 5"/>
            <p:cNvSpPr txBox="1">
              <a:spLocks noChangeArrowheads="1"/>
            </p:cNvSpPr>
            <p:nvPr/>
          </p:nvSpPr>
          <p:spPr bwMode="auto">
            <a:xfrm>
              <a:off x="5700" y="8650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42" name="Text Box 6"/>
            <p:cNvSpPr txBox="1">
              <a:spLocks noChangeArrowheads="1"/>
            </p:cNvSpPr>
            <p:nvPr/>
          </p:nvSpPr>
          <p:spPr bwMode="auto">
            <a:xfrm>
              <a:off x="5942" y="8141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4195" y="8976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19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auto">
            <a:xfrm>
              <a:off x="5438" y="7853"/>
              <a:ext cx="487" cy="742"/>
            </a:xfrm>
            <a:custGeom>
              <a:avLst/>
              <a:gdLst/>
              <a:ahLst/>
              <a:cxnLst>
                <a:cxn ang="0">
                  <a:pos x="7" y="742"/>
                </a:cxn>
                <a:cxn ang="0">
                  <a:pos x="15" y="420"/>
                </a:cxn>
                <a:cxn ang="0">
                  <a:pos x="90" y="187"/>
                </a:cxn>
                <a:cxn ang="0">
                  <a:pos x="210" y="37"/>
                </a:cxn>
                <a:cxn ang="0">
                  <a:pos x="315" y="0"/>
                </a:cxn>
                <a:cxn ang="0">
                  <a:pos x="457" y="97"/>
                </a:cxn>
                <a:cxn ang="0">
                  <a:pos x="487" y="247"/>
                </a:cxn>
              </a:cxnLst>
              <a:rect l="0" t="0" r="r" b="b"/>
              <a:pathLst>
                <a:path w="487" h="742">
                  <a:moveTo>
                    <a:pt x="7" y="742"/>
                  </a:moveTo>
                  <a:cubicBezTo>
                    <a:pt x="21" y="511"/>
                    <a:pt x="0" y="592"/>
                    <a:pt x="15" y="420"/>
                  </a:cubicBezTo>
                  <a:cubicBezTo>
                    <a:pt x="30" y="300"/>
                    <a:pt x="52" y="240"/>
                    <a:pt x="90" y="187"/>
                  </a:cubicBezTo>
                  <a:cubicBezTo>
                    <a:pt x="111" y="159"/>
                    <a:pt x="176" y="54"/>
                    <a:pt x="210" y="37"/>
                  </a:cubicBezTo>
                  <a:cubicBezTo>
                    <a:pt x="240" y="22"/>
                    <a:pt x="315" y="0"/>
                    <a:pt x="315" y="0"/>
                  </a:cubicBezTo>
                  <a:cubicBezTo>
                    <a:pt x="435" y="14"/>
                    <a:pt x="395" y="12"/>
                    <a:pt x="457" y="97"/>
                  </a:cubicBezTo>
                  <a:cubicBezTo>
                    <a:pt x="476" y="167"/>
                    <a:pt x="487" y="196"/>
                    <a:pt x="487" y="24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auto">
            <a:xfrm>
              <a:off x="3240" y="7850"/>
              <a:ext cx="487" cy="742"/>
            </a:xfrm>
            <a:custGeom>
              <a:avLst/>
              <a:gdLst/>
              <a:ahLst/>
              <a:cxnLst>
                <a:cxn ang="0">
                  <a:pos x="7" y="742"/>
                </a:cxn>
                <a:cxn ang="0">
                  <a:pos x="15" y="420"/>
                </a:cxn>
                <a:cxn ang="0">
                  <a:pos x="90" y="187"/>
                </a:cxn>
                <a:cxn ang="0">
                  <a:pos x="210" y="37"/>
                </a:cxn>
                <a:cxn ang="0">
                  <a:pos x="315" y="0"/>
                </a:cxn>
                <a:cxn ang="0">
                  <a:pos x="457" y="97"/>
                </a:cxn>
                <a:cxn ang="0">
                  <a:pos x="487" y="247"/>
                </a:cxn>
              </a:cxnLst>
              <a:rect l="0" t="0" r="r" b="b"/>
              <a:pathLst>
                <a:path w="487" h="742">
                  <a:moveTo>
                    <a:pt x="7" y="742"/>
                  </a:moveTo>
                  <a:cubicBezTo>
                    <a:pt x="21" y="511"/>
                    <a:pt x="0" y="592"/>
                    <a:pt x="15" y="420"/>
                  </a:cubicBezTo>
                  <a:cubicBezTo>
                    <a:pt x="30" y="300"/>
                    <a:pt x="52" y="240"/>
                    <a:pt x="90" y="187"/>
                  </a:cubicBezTo>
                  <a:cubicBezTo>
                    <a:pt x="111" y="159"/>
                    <a:pt x="176" y="54"/>
                    <a:pt x="210" y="37"/>
                  </a:cubicBezTo>
                  <a:cubicBezTo>
                    <a:pt x="240" y="22"/>
                    <a:pt x="315" y="0"/>
                    <a:pt x="315" y="0"/>
                  </a:cubicBezTo>
                  <a:cubicBezTo>
                    <a:pt x="435" y="14"/>
                    <a:pt x="395" y="12"/>
                    <a:pt x="457" y="97"/>
                  </a:cubicBezTo>
                  <a:cubicBezTo>
                    <a:pt x="476" y="167"/>
                    <a:pt x="487" y="196"/>
                    <a:pt x="487" y="24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>
              <a:off x="3572" y="7848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00400" y="5790569"/>
            <a:ext cx="5715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		</a:t>
            </a:r>
            <a:r>
              <a:rPr lang="en-US" sz="3200" dirty="0" smtClean="0"/>
              <a:t>54.54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28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 prism with a square base has a height of 40cm and a volume of 1000cm</a:t>
            </a:r>
            <a:r>
              <a:rPr lang="en-US" sz="4800" baseline="30000" dirty="0" smtClean="0"/>
              <a:t>3</a:t>
            </a:r>
            <a:r>
              <a:rPr lang="en-US" sz="4800" dirty="0" smtClean="0"/>
              <a:t>. Find the length of each edge of the base.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2209800" y="4648200"/>
            <a:ext cx="5257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</a:t>
            </a:r>
            <a:r>
              <a:rPr lang="en-US" sz="2800" dirty="0" smtClean="0"/>
              <a:t>933.5</a:t>
            </a: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383104"/>
            <a:ext cx="7543800" cy="2163762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Find the </a:t>
            </a:r>
            <a:r>
              <a:rPr lang="en-US" dirty="0" smtClean="0">
                <a:effectLst/>
              </a:rPr>
              <a:t>perimeter of the isosceles trapezoid. </a:t>
            </a:r>
            <a:endParaRPr lang="en-US" dirty="0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445544" y="2790827"/>
            <a:ext cx="3938587" cy="1809751"/>
            <a:chOff x="1872" y="10655"/>
            <a:chExt cx="2304" cy="865"/>
          </a:xfrm>
        </p:grpSpPr>
        <p:sp>
          <p:nvSpPr>
            <p:cNvPr id="21" name="AutoShape 7"/>
            <p:cNvSpPr>
              <a:spLocks noChangeArrowheads="1"/>
            </p:cNvSpPr>
            <p:nvPr/>
          </p:nvSpPr>
          <p:spPr bwMode="auto">
            <a:xfrm>
              <a:off x="1872" y="10655"/>
              <a:ext cx="2304" cy="864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2448" y="10656"/>
              <a:ext cx="11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>
              <a:off x="2736" y="11520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FF9933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40148" y="459405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inches</a:t>
            </a:r>
            <a:endParaRPr lang="en-US" dirty="0"/>
          </a:p>
        </p:txBody>
      </p:sp>
      <p:cxnSp>
        <p:nvCxnSpPr>
          <p:cNvPr id="7" name="Straight Connector 6"/>
          <p:cNvCxnSpPr>
            <a:endCxn id="22" idx="0"/>
          </p:cNvCxnSpPr>
          <p:nvPr/>
        </p:nvCxnSpPr>
        <p:spPr>
          <a:xfrm flipV="1">
            <a:off x="3430190" y="2800350"/>
            <a:ext cx="0" cy="1808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82118" y="3200400"/>
            <a:ext cx="4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4977845"/>
            <a:ext cx="5334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	</a:t>
            </a:r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22513" y="2362200"/>
            <a:ext cx="196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inches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983162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effectLst/>
              </a:rPr>
              <a:t>The area of a parallelogram is 216cm² and the height is 9cm. Find the length of the base.</a:t>
            </a:r>
            <a:br>
              <a:rPr lang="en-US" sz="5400" dirty="0">
                <a:effectLst/>
              </a:rPr>
            </a:b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2209800" y="4724400"/>
            <a:ext cx="5410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	</a:t>
            </a:r>
            <a:r>
              <a:rPr lang="en-US" sz="2800" dirty="0" smtClean="0"/>
              <a:t>28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 lead cylinder 22 inches in diameter and 9 inches high is melted and recast. What was the volume of the cylinder?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4953000"/>
            <a:ext cx="48006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		</a:t>
            </a:r>
            <a:r>
              <a:rPr lang="en-US" sz="3200" dirty="0" smtClean="0"/>
              <a:t>24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effectLst/>
              </a:rPr>
              <a:t>James translates a triangle so that one of the vertices is at the origin.  If the original triangle has an area of 50 square units, what is the area of the translated triangle?</a:t>
            </a:r>
            <a:br>
              <a:rPr lang="en-US" sz="5400" dirty="0">
                <a:effectLst/>
              </a:rPr>
            </a:b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5410200"/>
            <a:ext cx="4953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	</a:t>
            </a:r>
            <a:r>
              <a:rPr lang="en-US" sz="3200" dirty="0" smtClean="0"/>
              <a:t>1089</a:t>
            </a:r>
            <a:r>
              <a:rPr lang="el-GR" sz="3200" dirty="0" smtClean="0"/>
              <a:t>Π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2682</TotalTime>
  <Words>220</Words>
  <Application>Microsoft Office PowerPoint</Application>
  <PresentationFormat>On-screen Show (4:3)</PresentationFormat>
  <Paragraphs>65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Find the Volume</vt:lpstr>
      <vt:lpstr>If it has a regular base find the volume</vt:lpstr>
      <vt:lpstr>Find the area of the shaded region.</vt:lpstr>
      <vt:lpstr>Find the Volume</vt:lpstr>
      <vt:lpstr>A prism with a square base has a height of 40cm and a volume of 1000cm3. Find the length of each edge of the base.</vt:lpstr>
      <vt:lpstr>Find the perimeter of the isosceles trapezoid. </vt:lpstr>
      <vt:lpstr>The area of a parallelogram is 216cm² and the height is 9cm. Find the length of the base. </vt:lpstr>
      <vt:lpstr>A lead cylinder 22 inches in diameter and 9 inches high is melted and recast. What was the volume of the cylinder?</vt:lpstr>
      <vt:lpstr>James translates a triangle so that one of the vertices is at the origin.  If the original triangle has an area of 50 square units, what is the area of the translated triangle? </vt:lpstr>
      <vt:lpstr>Solve for the value of x.</vt:lpstr>
      <vt:lpstr>Find the SA of the exposed sides.</vt:lpstr>
      <vt:lpstr>Find the surface area of a sphere with a diameter of 18 inches.  Leave answer in terms of π. 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that conic:</dc:title>
  <dc:creator>techuser</dc:creator>
  <cp:lastModifiedBy>HARRISON, JENNIFER</cp:lastModifiedBy>
  <cp:revision>87</cp:revision>
  <dcterms:created xsi:type="dcterms:W3CDTF">2013-04-26T14:18:26Z</dcterms:created>
  <dcterms:modified xsi:type="dcterms:W3CDTF">2017-10-31T21:21:36Z</dcterms:modified>
</cp:coreProperties>
</file>